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96" d="100"/>
          <a:sy n="96" d="100"/>
        </p:scale>
        <p:origin x="37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4835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 w="7620">
            <a:solidFill>
              <a:srgbClr val="565151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6319599" y="2084784"/>
            <a:ext cx="7477601" cy="16663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561"/>
              </a:lnSpc>
              <a:buNone/>
            </a:pPr>
            <a:r>
              <a:rPr lang="en-US" sz="5249" dirty="0">
                <a:solidFill>
                  <a:srgbClr val="F2F2F3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Técnico em Automação Industrial</a:t>
            </a:r>
            <a:endParaRPr lang="en-US" sz="5249" dirty="0"/>
          </a:p>
        </p:txBody>
      </p:sp>
      <p:sp>
        <p:nvSpPr>
          <p:cNvPr id="5" name="Text 3"/>
          <p:cNvSpPr/>
          <p:nvPr/>
        </p:nvSpPr>
        <p:spPr>
          <a:xfrm>
            <a:off x="6319599" y="4084439"/>
            <a:ext cx="7477601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 curso de Técnico em Automação Industrial é uma escolha ideal para quem deseja ingressar em uma das áreas mais promissoras da indústria. Aprenda a programar e operar sistemas automatizados, além de desenvolver habilidades para atender às demandas do mercado.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6319599" y="5772626"/>
            <a:ext cx="355402" cy="355402"/>
          </a:xfrm>
          <a:prstGeom prst="roundRect">
            <a:avLst>
              <a:gd name="adj" fmla="val 25726039"/>
            </a:avLst>
          </a:prstGeom>
          <a:solidFill>
            <a:srgbClr val="34A44B"/>
          </a:solidFill>
          <a:ln w="7620">
            <a:solidFill>
              <a:srgbClr val="FFFFFF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6405801" y="5767507"/>
            <a:ext cx="182880" cy="36576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880"/>
              </a:lnSpc>
              <a:buNone/>
            </a:pPr>
            <a:r>
              <a:rPr lang="en-US" sz="1152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DP</a:t>
            </a:r>
            <a:endParaRPr lang="en-US" sz="1152" dirty="0"/>
          </a:p>
        </p:txBody>
      </p:sp>
      <p:sp>
        <p:nvSpPr>
          <p:cNvPr id="8" name="Text 6"/>
          <p:cNvSpPr/>
          <p:nvPr/>
        </p:nvSpPr>
        <p:spPr>
          <a:xfrm>
            <a:off x="6786086" y="5755958"/>
            <a:ext cx="2072640" cy="3888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62"/>
              </a:lnSpc>
              <a:buNone/>
            </a:pPr>
            <a:r>
              <a:rPr lang="en-US" sz="2187" b="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by Daniel Pereira</a:t>
            </a:r>
            <a:endParaRPr lang="en-US" sz="2187" dirty="0"/>
          </a:p>
        </p:txBody>
      </p:sp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9234130"/>
          </a:xfrm>
          <a:prstGeom prst="rect">
            <a:avLst/>
          </a:prstGeom>
          <a:solidFill>
            <a:srgbClr val="050505"/>
          </a:solidFill>
          <a:ln w="7620">
            <a:solidFill>
              <a:srgbClr val="565151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3621167" y="427673"/>
            <a:ext cx="3863340" cy="4860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827"/>
              </a:lnSpc>
              <a:buNone/>
            </a:pPr>
            <a:r>
              <a:rPr lang="en-US" sz="3062" dirty="0">
                <a:solidFill>
                  <a:srgbClr val="F2F2F3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Disciplinas do Curso</a:t>
            </a:r>
            <a:endParaRPr lang="en-US" sz="3062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1167" y="1224677"/>
            <a:ext cx="3577352" cy="2210872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3621167" y="3629858"/>
            <a:ext cx="1555313" cy="2430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914"/>
              </a:lnSpc>
              <a:buNone/>
            </a:pPr>
            <a:r>
              <a:rPr lang="en-US" sz="1531" dirty="0">
                <a:solidFill>
                  <a:srgbClr val="F2F2F3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Programação</a:t>
            </a:r>
            <a:endParaRPr lang="en-US" sz="1531" dirty="0"/>
          </a:p>
        </p:txBody>
      </p:sp>
      <p:sp>
        <p:nvSpPr>
          <p:cNvPr id="7" name="Text 4"/>
          <p:cNvSpPr/>
          <p:nvPr/>
        </p:nvSpPr>
        <p:spPr>
          <a:xfrm>
            <a:off x="3621167" y="4028361"/>
            <a:ext cx="3577352" cy="99488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1960"/>
              </a:lnSpc>
              <a:buNone/>
            </a:pPr>
            <a:r>
              <a:rPr lang="en-US" sz="1225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Conceitos básicos de programação e lógica de sistemas. Diversos softwares utilizados na programação dos controladores lógicos programáveis.</a:t>
            </a:r>
            <a:endParaRPr lang="en-US" sz="1225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1762" y="1224677"/>
            <a:ext cx="3577471" cy="2210991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7431762" y="3629978"/>
            <a:ext cx="1555313" cy="2430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914"/>
              </a:lnSpc>
              <a:buNone/>
            </a:pPr>
            <a:r>
              <a:rPr lang="en-US" sz="1531" dirty="0">
                <a:solidFill>
                  <a:srgbClr val="F2F2F3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Eletrônica</a:t>
            </a:r>
            <a:endParaRPr lang="en-US" sz="1531" dirty="0"/>
          </a:p>
        </p:txBody>
      </p:sp>
      <p:sp>
        <p:nvSpPr>
          <p:cNvPr id="10" name="Text 6"/>
          <p:cNvSpPr/>
          <p:nvPr/>
        </p:nvSpPr>
        <p:spPr>
          <a:xfrm>
            <a:off x="7431762" y="4028480"/>
            <a:ext cx="3577471" cy="49744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1960"/>
              </a:lnSpc>
              <a:buNone/>
            </a:pPr>
            <a:r>
              <a:rPr lang="en-US" sz="1225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Estudo dos princípios físicos e circuitos eletrônicos relacionados à automação industrial.</a:t>
            </a:r>
            <a:endParaRPr lang="en-US" sz="1225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21167" y="5256490"/>
            <a:ext cx="3577352" cy="2210872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3621167" y="7661672"/>
            <a:ext cx="1555313" cy="2430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914"/>
              </a:lnSpc>
              <a:buNone/>
            </a:pPr>
            <a:r>
              <a:rPr lang="en-US" sz="1531" dirty="0">
                <a:solidFill>
                  <a:srgbClr val="F2F2F3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Mecânica</a:t>
            </a:r>
            <a:endParaRPr lang="en-US" sz="1531" dirty="0"/>
          </a:p>
        </p:txBody>
      </p:sp>
      <p:sp>
        <p:nvSpPr>
          <p:cNvPr id="13" name="Text 8"/>
          <p:cNvSpPr/>
          <p:nvPr/>
        </p:nvSpPr>
        <p:spPr>
          <a:xfrm>
            <a:off x="3621167" y="8060174"/>
            <a:ext cx="3577352" cy="74616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1960"/>
              </a:lnSpc>
              <a:buNone/>
            </a:pPr>
            <a:r>
              <a:rPr lang="en-US" sz="1225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Estudo de forças, elementos de transmissão de movimento e sistemas mecânicos necessários para a automação industrial.</a:t>
            </a:r>
            <a:endParaRPr lang="en-US" sz="1225" dirty="0"/>
          </a:p>
        </p:txBody>
      </p:sp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31762" y="5256490"/>
            <a:ext cx="3577471" cy="2210991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7431762" y="7661791"/>
            <a:ext cx="1828800" cy="2430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914"/>
              </a:lnSpc>
              <a:buNone/>
            </a:pPr>
            <a:r>
              <a:rPr lang="en-US" sz="1531" dirty="0">
                <a:solidFill>
                  <a:srgbClr val="F2F2F3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Gestão de Projetos</a:t>
            </a:r>
            <a:endParaRPr lang="en-US" sz="1531" dirty="0"/>
          </a:p>
        </p:txBody>
      </p:sp>
      <p:sp>
        <p:nvSpPr>
          <p:cNvPr id="16" name="Text 10"/>
          <p:cNvSpPr/>
          <p:nvPr/>
        </p:nvSpPr>
        <p:spPr>
          <a:xfrm>
            <a:off x="7431762" y="8060293"/>
            <a:ext cx="3577471" cy="74616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1960"/>
              </a:lnSpc>
              <a:buNone/>
            </a:pPr>
            <a:r>
              <a:rPr lang="en-US" sz="1225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Abordagem teórica e prática sobre gestão de projetos, elaboração de cronogramas, documentos, cálculo de eficiência e riscos.</a:t>
            </a:r>
            <a:endParaRPr lang="en-US" sz="1225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 w="7620">
            <a:solidFill>
              <a:srgbClr val="565151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2037993" y="810220"/>
            <a:ext cx="592074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2F2F3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Mercado de Trabalho</a:t>
            </a:r>
            <a:endParaRPr lang="en-US" sz="4374" dirty="0"/>
          </a:p>
        </p:txBody>
      </p:sp>
      <p:sp>
        <p:nvSpPr>
          <p:cNvPr id="5" name="Shape 3"/>
          <p:cNvSpPr/>
          <p:nvPr/>
        </p:nvSpPr>
        <p:spPr>
          <a:xfrm>
            <a:off x="2037993" y="1948934"/>
            <a:ext cx="5166122" cy="2442329"/>
          </a:xfrm>
          <a:prstGeom prst="roundRect">
            <a:avLst>
              <a:gd name="adj" fmla="val 2246"/>
            </a:avLst>
          </a:prstGeom>
          <a:solidFill>
            <a:srgbClr val="3D3D42"/>
          </a:solidFill>
          <a:ln w="7620">
            <a:solidFill>
              <a:srgbClr val="494950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2267783" y="2178725"/>
            <a:ext cx="445008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Setor industrial em expansão </a:t>
            </a:r>
            <a:r>
              <a:rPr lang="en-US" sz="2187" dirty="0">
                <a:solidFill>
                  <a:srgbClr val="000000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📈</a:t>
            </a:r>
            <a:endParaRPr lang="en-US" sz="2187" dirty="0"/>
          </a:p>
        </p:txBody>
      </p:sp>
      <p:sp>
        <p:nvSpPr>
          <p:cNvPr id="7" name="Text 5"/>
          <p:cNvSpPr/>
          <p:nvPr/>
        </p:nvSpPr>
        <p:spPr>
          <a:xfrm>
            <a:off x="2267783" y="2748082"/>
            <a:ext cx="470654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 automação industrial é uma das áreas que mais crescem no Brasil e no mundo, com investimentos altíssimos em novas tecnologias.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7426285" y="1948934"/>
            <a:ext cx="5166122" cy="2442329"/>
          </a:xfrm>
          <a:prstGeom prst="roundRect">
            <a:avLst>
              <a:gd name="adj" fmla="val 2246"/>
            </a:avLst>
          </a:prstGeom>
          <a:solidFill>
            <a:srgbClr val="3D3D42"/>
          </a:solidFill>
          <a:ln w="7620">
            <a:solidFill>
              <a:srgbClr val="494950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7656076" y="2178725"/>
            <a:ext cx="4706541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Carreira com boa remuneração </a:t>
            </a:r>
            <a:r>
              <a:rPr lang="en-US" sz="2187" dirty="0">
                <a:solidFill>
                  <a:srgbClr val="000000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💰</a:t>
            </a:r>
            <a:endParaRPr lang="en-US" sz="2187" dirty="0"/>
          </a:p>
        </p:txBody>
      </p:sp>
      <p:sp>
        <p:nvSpPr>
          <p:cNvPr id="10" name="Text 8"/>
          <p:cNvSpPr/>
          <p:nvPr/>
        </p:nvSpPr>
        <p:spPr>
          <a:xfrm>
            <a:off x="7656076" y="3095268"/>
            <a:ext cx="470654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Por sua alta especialização, a carreira de técnico em automação industrial conta com ótimos salários em diferentes áreas industriais.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2037993" y="4613434"/>
            <a:ext cx="5166122" cy="2805946"/>
          </a:xfrm>
          <a:prstGeom prst="roundRect">
            <a:avLst>
              <a:gd name="adj" fmla="val 1955"/>
            </a:avLst>
          </a:prstGeom>
          <a:solidFill>
            <a:srgbClr val="3D3D42"/>
          </a:solidFill>
          <a:ln w="7620">
            <a:solidFill>
              <a:srgbClr val="494950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2267783" y="4843224"/>
            <a:ext cx="4706541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Muitas oportunidades de emprego </a:t>
            </a:r>
            <a:r>
              <a:rPr lang="en-US" sz="2187" dirty="0">
                <a:solidFill>
                  <a:srgbClr val="000000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🤝</a:t>
            </a:r>
            <a:endParaRPr lang="en-US" sz="2187" dirty="0"/>
          </a:p>
        </p:txBody>
      </p:sp>
      <p:sp>
        <p:nvSpPr>
          <p:cNvPr id="13" name="Text 11"/>
          <p:cNvSpPr/>
          <p:nvPr/>
        </p:nvSpPr>
        <p:spPr>
          <a:xfrm>
            <a:off x="2267783" y="5759768"/>
            <a:ext cx="4706541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Mesmo durante momentos de crise econômica, a profissão de técnico em automação industrial está em alta, com muitas vagas disponíveis em diferentes setores da indústria.</a:t>
            </a:r>
            <a:endParaRPr lang="en-US" sz="1750" dirty="0"/>
          </a:p>
        </p:txBody>
      </p:sp>
      <p:sp>
        <p:nvSpPr>
          <p:cNvPr id="14" name="Shape 12"/>
          <p:cNvSpPr/>
          <p:nvPr/>
        </p:nvSpPr>
        <p:spPr>
          <a:xfrm>
            <a:off x="7426285" y="4613434"/>
            <a:ext cx="5166122" cy="2805946"/>
          </a:xfrm>
          <a:prstGeom prst="roundRect">
            <a:avLst>
              <a:gd name="adj" fmla="val 1955"/>
            </a:avLst>
          </a:prstGeom>
          <a:solidFill>
            <a:srgbClr val="3D3D42"/>
          </a:solidFill>
          <a:ln w="7620">
            <a:solidFill>
              <a:srgbClr val="494950"/>
            </a:solidFill>
            <a:prstDash val="solid"/>
          </a:ln>
        </p:spPr>
      </p:sp>
      <p:sp>
        <p:nvSpPr>
          <p:cNvPr id="15" name="Text 13"/>
          <p:cNvSpPr/>
          <p:nvPr/>
        </p:nvSpPr>
        <p:spPr>
          <a:xfrm>
            <a:off x="7656076" y="4843224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Cosmopolita </a:t>
            </a:r>
            <a:r>
              <a:rPr lang="en-US" sz="2187" dirty="0">
                <a:solidFill>
                  <a:srgbClr val="000000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🌎</a:t>
            </a:r>
            <a:endParaRPr lang="en-US" sz="2187" dirty="0"/>
          </a:p>
        </p:txBody>
      </p:sp>
      <p:sp>
        <p:nvSpPr>
          <p:cNvPr id="16" name="Text 14"/>
          <p:cNvSpPr/>
          <p:nvPr/>
        </p:nvSpPr>
        <p:spPr>
          <a:xfrm>
            <a:off x="7656076" y="5412581"/>
            <a:ext cx="4706541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Por ser uma área de trabalho essencialmente técnica, o técnico em automação industrial pode atuar em praticamente qualquer lugar do mundo onde exista indústria, seja em grandes cidades ou em regiões mais remotas.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32338"/>
          </a:xfrm>
          <a:prstGeom prst="rect">
            <a:avLst/>
          </a:prstGeom>
          <a:solidFill>
            <a:srgbClr val="050505"/>
          </a:solidFill>
          <a:ln w="7620">
            <a:solidFill>
              <a:srgbClr val="565151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2315766" y="578882"/>
            <a:ext cx="5821680" cy="65782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180"/>
              </a:lnSpc>
              <a:buNone/>
            </a:pPr>
            <a:r>
              <a:rPr lang="en-US" sz="4144" dirty="0">
                <a:solidFill>
                  <a:srgbClr val="F2F2F3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Habilidades Essenciais</a:t>
            </a:r>
            <a:endParaRPr lang="en-US" sz="4144" dirty="0"/>
          </a:p>
        </p:txBody>
      </p:sp>
      <p:sp>
        <p:nvSpPr>
          <p:cNvPr id="5" name="Shape 3"/>
          <p:cNvSpPr/>
          <p:nvPr/>
        </p:nvSpPr>
        <p:spPr>
          <a:xfrm>
            <a:off x="2315766" y="4491157"/>
            <a:ext cx="9998869" cy="42029"/>
          </a:xfrm>
          <a:prstGeom prst="rect">
            <a:avLst/>
          </a:prstGeom>
          <a:solidFill>
            <a:srgbClr val="494950"/>
          </a:solidFill>
          <a:ln/>
        </p:spPr>
      </p:sp>
      <p:sp>
        <p:nvSpPr>
          <p:cNvPr id="6" name="Shape 4"/>
          <p:cNvSpPr/>
          <p:nvPr/>
        </p:nvSpPr>
        <p:spPr>
          <a:xfrm>
            <a:off x="4741843" y="4491157"/>
            <a:ext cx="42029" cy="736759"/>
          </a:xfrm>
          <a:prstGeom prst="rect">
            <a:avLst/>
          </a:prstGeom>
          <a:solidFill>
            <a:srgbClr val="494950"/>
          </a:solidFill>
          <a:ln/>
        </p:spPr>
      </p:sp>
      <p:sp>
        <p:nvSpPr>
          <p:cNvPr id="7" name="Shape 5"/>
          <p:cNvSpPr/>
          <p:nvPr/>
        </p:nvSpPr>
        <p:spPr>
          <a:xfrm>
            <a:off x="4526042" y="4254341"/>
            <a:ext cx="473631" cy="473631"/>
          </a:xfrm>
          <a:prstGeom prst="roundRect">
            <a:avLst>
              <a:gd name="adj" fmla="val 11584"/>
            </a:avLst>
          </a:prstGeom>
          <a:solidFill>
            <a:srgbClr val="3D3D42"/>
          </a:solidFill>
          <a:ln w="7620">
            <a:solidFill>
              <a:srgbClr val="494950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4717137" y="4293751"/>
            <a:ext cx="91440" cy="39469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08"/>
              </a:lnSpc>
              <a:buNone/>
            </a:pPr>
            <a:r>
              <a:rPr lang="en-US" sz="2486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1</a:t>
            </a:r>
            <a:endParaRPr lang="en-US" sz="2486" dirty="0"/>
          </a:p>
        </p:txBody>
      </p:sp>
      <p:sp>
        <p:nvSpPr>
          <p:cNvPr id="9" name="Text 7"/>
          <p:cNvSpPr/>
          <p:nvPr/>
        </p:nvSpPr>
        <p:spPr>
          <a:xfrm>
            <a:off x="2526268" y="5438418"/>
            <a:ext cx="4473178" cy="65770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590"/>
              </a:lnSpc>
              <a:buNone/>
            </a:pPr>
            <a:r>
              <a:rPr lang="en-US" sz="2072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Capacidade de análise de sistemas</a:t>
            </a:r>
            <a:endParaRPr lang="en-US" sz="2072" dirty="0"/>
          </a:p>
        </p:txBody>
      </p:sp>
      <p:sp>
        <p:nvSpPr>
          <p:cNvPr id="10" name="Text 8"/>
          <p:cNvSpPr/>
          <p:nvPr/>
        </p:nvSpPr>
        <p:spPr>
          <a:xfrm>
            <a:off x="2526268" y="6306622"/>
            <a:ext cx="4473178" cy="134683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652"/>
              </a:lnSpc>
              <a:buNone/>
            </a:pPr>
            <a:r>
              <a:rPr lang="en-US" sz="1658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Capacidade de entender os processos que compõem um sistema automatizado e identificar possíveis falhas ou brechas no sistema.</a:t>
            </a:r>
            <a:endParaRPr lang="en-US" sz="1658" dirty="0"/>
          </a:p>
        </p:txBody>
      </p:sp>
      <p:sp>
        <p:nvSpPr>
          <p:cNvPr id="11" name="Shape 9"/>
          <p:cNvSpPr/>
          <p:nvPr/>
        </p:nvSpPr>
        <p:spPr>
          <a:xfrm>
            <a:off x="7294185" y="3754398"/>
            <a:ext cx="42029" cy="736759"/>
          </a:xfrm>
          <a:prstGeom prst="rect">
            <a:avLst/>
          </a:prstGeom>
          <a:solidFill>
            <a:srgbClr val="494950"/>
          </a:solidFill>
          <a:ln/>
        </p:spPr>
      </p:sp>
      <p:sp>
        <p:nvSpPr>
          <p:cNvPr id="12" name="Shape 10"/>
          <p:cNvSpPr/>
          <p:nvPr/>
        </p:nvSpPr>
        <p:spPr>
          <a:xfrm>
            <a:off x="7078385" y="4254341"/>
            <a:ext cx="473631" cy="473631"/>
          </a:xfrm>
          <a:prstGeom prst="roundRect">
            <a:avLst>
              <a:gd name="adj" fmla="val 11584"/>
            </a:avLst>
          </a:prstGeom>
          <a:solidFill>
            <a:srgbClr val="3D3D42"/>
          </a:solidFill>
          <a:ln w="7620">
            <a:solidFill>
              <a:srgbClr val="494950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7223760" y="4293751"/>
            <a:ext cx="182880" cy="39469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08"/>
              </a:lnSpc>
              <a:buNone/>
            </a:pPr>
            <a:r>
              <a:rPr lang="en-US" sz="2486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2</a:t>
            </a:r>
            <a:endParaRPr lang="en-US" sz="2486" dirty="0"/>
          </a:p>
        </p:txBody>
      </p:sp>
      <p:sp>
        <p:nvSpPr>
          <p:cNvPr id="14" name="Text 12"/>
          <p:cNvSpPr/>
          <p:nvPr/>
        </p:nvSpPr>
        <p:spPr>
          <a:xfrm>
            <a:off x="5090160" y="1657707"/>
            <a:ext cx="4450080" cy="32885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590"/>
              </a:lnSpc>
              <a:buNone/>
            </a:pPr>
            <a:r>
              <a:rPr lang="en-US" sz="2072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Conhecimento em programação</a:t>
            </a:r>
            <a:endParaRPr lang="en-US" sz="2072" dirty="0"/>
          </a:p>
        </p:txBody>
      </p:sp>
      <p:sp>
        <p:nvSpPr>
          <p:cNvPr id="15" name="Text 13"/>
          <p:cNvSpPr/>
          <p:nvPr/>
        </p:nvSpPr>
        <p:spPr>
          <a:xfrm>
            <a:off x="5078611" y="2197060"/>
            <a:ext cx="4473178" cy="134683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652"/>
              </a:lnSpc>
              <a:buNone/>
            </a:pPr>
            <a:r>
              <a:rPr lang="en-US" sz="1658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Conhecimento em linguagens de programação utilizadas em controladores lógicos programáveis, além de habilidade em resolver problemas em software.</a:t>
            </a:r>
            <a:endParaRPr lang="en-US" sz="1658" dirty="0"/>
          </a:p>
        </p:txBody>
      </p:sp>
      <p:sp>
        <p:nvSpPr>
          <p:cNvPr id="16" name="Shape 14"/>
          <p:cNvSpPr/>
          <p:nvPr/>
        </p:nvSpPr>
        <p:spPr>
          <a:xfrm>
            <a:off x="9846528" y="4491157"/>
            <a:ext cx="42029" cy="736759"/>
          </a:xfrm>
          <a:prstGeom prst="rect">
            <a:avLst/>
          </a:prstGeom>
          <a:solidFill>
            <a:srgbClr val="494950"/>
          </a:solidFill>
          <a:ln/>
        </p:spPr>
      </p:sp>
      <p:sp>
        <p:nvSpPr>
          <p:cNvPr id="17" name="Shape 15"/>
          <p:cNvSpPr/>
          <p:nvPr/>
        </p:nvSpPr>
        <p:spPr>
          <a:xfrm>
            <a:off x="9630728" y="4254341"/>
            <a:ext cx="473631" cy="473631"/>
          </a:xfrm>
          <a:prstGeom prst="roundRect">
            <a:avLst>
              <a:gd name="adj" fmla="val 11584"/>
            </a:avLst>
          </a:prstGeom>
          <a:solidFill>
            <a:srgbClr val="3D3D42"/>
          </a:solidFill>
          <a:ln w="7620">
            <a:solidFill>
              <a:srgbClr val="494950"/>
            </a:solidFill>
            <a:prstDash val="solid"/>
          </a:ln>
        </p:spPr>
      </p:sp>
      <p:sp>
        <p:nvSpPr>
          <p:cNvPr id="18" name="Text 16"/>
          <p:cNvSpPr/>
          <p:nvPr/>
        </p:nvSpPr>
        <p:spPr>
          <a:xfrm>
            <a:off x="9776103" y="4293751"/>
            <a:ext cx="182880" cy="39469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08"/>
              </a:lnSpc>
              <a:buNone/>
            </a:pPr>
            <a:r>
              <a:rPr lang="en-US" sz="2486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3</a:t>
            </a:r>
            <a:endParaRPr lang="en-US" sz="2486" dirty="0"/>
          </a:p>
        </p:txBody>
      </p:sp>
      <p:sp>
        <p:nvSpPr>
          <p:cNvPr id="19" name="Text 17"/>
          <p:cNvSpPr/>
          <p:nvPr/>
        </p:nvSpPr>
        <p:spPr>
          <a:xfrm>
            <a:off x="7630954" y="5438418"/>
            <a:ext cx="4473178" cy="65770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590"/>
              </a:lnSpc>
              <a:buNone/>
            </a:pPr>
            <a:r>
              <a:rPr lang="en-US" sz="2072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Conhecimentos básicos em eletrônica e mecânica</a:t>
            </a:r>
            <a:endParaRPr lang="en-US" sz="2072" dirty="0"/>
          </a:p>
        </p:txBody>
      </p:sp>
      <p:sp>
        <p:nvSpPr>
          <p:cNvPr id="20" name="Text 18"/>
          <p:cNvSpPr/>
          <p:nvPr/>
        </p:nvSpPr>
        <p:spPr>
          <a:xfrm>
            <a:off x="7630954" y="6306622"/>
            <a:ext cx="4473178" cy="134683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652"/>
              </a:lnSpc>
              <a:buNone/>
            </a:pPr>
            <a:r>
              <a:rPr lang="en-US" sz="1658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Conhecimentos sobre eletricidade e mecânica necessários para operar e manter os equipamentos usados nos processos industriais.</a:t>
            </a:r>
            <a:endParaRPr lang="en-US" sz="1658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 w="7620">
            <a:solidFill>
              <a:srgbClr val="565151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6319599" y="2312670"/>
            <a:ext cx="52120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2F2F3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Processo Produtivo</a:t>
            </a:r>
            <a:endParaRPr lang="en-US" sz="4374" dirty="0"/>
          </a:p>
        </p:txBody>
      </p:sp>
      <p:sp>
        <p:nvSpPr>
          <p:cNvPr id="5" name="Text 3"/>
          <p:cNvSpPr/>
          <p:nvPr/>
        </p:nvSpPr>
        <p:spPr>
          <a:xfrm>
            <a:off x="6675001" y="3340298"/>
            <a:ext cx="7122200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Identificação das necessidades do cliente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6675001" y="3784521"/>
            <a:ext cx="7122200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Planejamento do processo produtivo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6675001" y="4228743"/>
            <a:ext cx="7122200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Concepção do produto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6675001" y="4672965"/>
            <a:ext cx="7122200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Automação do processo produtivo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6675001" y="5117187"/>
            <a:ext cx="7122200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Testes de qualidade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6675001" y="5561409"/>
            <a:ext cx="7122200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Gerenciamento de produção</a:t>
            </a:r>
            <a:endParaRPr lang="en-US" sz="1750" dirty="0"/>
          </a:p>
        </p:txBody>
      </p:sp>
      <p:pic>
        <p:nvPicPr>
          <p:cNvPr id="11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736687"/>
          </a:xfrm>
          <a:prstGeom prst="rect">
            <a:avLst/>
          </a:prstGeom>
          <a:solidFill>
            <a:srgbClr val="050505"/>
          </a:solidFill>
          <a:ln w="7620">
            <a:solidFill>
              <a:srgbClr val="565151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3621167" y="427673"/>
            <a:ext cx="5593080" cy="4860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827"/>
              </a:lnSpc>
              <a:buNone/>
            </a:pPr>
            <a:r>
              <a:rPr lang="en-US" sz="3062" dirty="0">
                <a:solidFill>
                  <a:srgbClr val="F2F2F3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Laboratórios e Equipamentos</a:t>
            </a:r>
            <a:endParaRPr lang="en-US" sz="3062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1167" y="1224677"/>
            <a:ext cx="3577352" cy="2210872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3621167" y="3629858"/>
            <a:ext cx="2019300" cy="2430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914"/>
              </a:lnSpc>
              <a:buNone/>
            </a:pPr>
            <a:r>
              <a:rPr lang="en-US" sz="1531" dirty="0">
                <a:solidFill>
                  <a:srgbClr val="F2F2F3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Programação de CLP</a:t>
            </a:r>
            <a:endParaRPr lang="en-US" sz="1531" dirty="0"/>
          </a:p>
        </p:txBody>
      </p:sp>
      <p:sp>
        <p:nvSpPr>
          <p:cNvPr id="7" name="Text 4"/>
          <p:cNvSpPr/>
          <p:nvPr/>
        </p:nvSpPr>
        <p:spPr>
          <a:xfrm>
            <a:off x="3621167" y="4028361"/>
            <a:ext cx="3577352" cy="74616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1960"/>
              </a:lnSpc>
              <a:buNone/>
            </a:pPr>
            <a:r>
              <a:rPr lang="en-US" sz="1225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Laboratório para desenvolvimento da lógica de programação dos controladores lógicos programáveis.</a:t>
            </a:r>
            <a:endParaRPr lang="en-US" sz="1225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1762" y="1224677"/>
            <a:ext cx="3577471" cy="2210991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7431762" y="3629978"/>
            <a:ext cx="1555313" cy="2430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914"/>
              </a:lnSpc>
              <a:buNone/>
            </a:pPr>
            <a:r>
              <a:rPr lang="en-US" sz="1531" dirty="0">
                <a:solidFill>
                  <a:srgbClr val="F2F2F3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Robótica</a:t>
            </a:r>
            <a:endParaRPr lang="en-US" sz="1531" dirty="0"/>
          </a:p>
        </p:txBody>
      </p:sp>
      <p:sp>
        <p:nvSpPr>
          <p:cNvPr id="10" name="Text 6"/>
          <p:cNvSpPr/>
          <p:nvPr/>
        </p:nvSpPr>
        <p:spPr>
          <a:xfrm>
            <a:off x="7431762" y="4028480"/>
            <a:ext cx="3577471" cy="49744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1960"/>
              </a:lnSpc>
              <a:buNone/>
            </a:pPr>
            <a:r>
              <a:rPr lang="en-US" sz="1225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Laboratório para desenvolvimento de atividades com robôs.</a:t>
            </a:r>
            <a:endParaRPr lang="en-US" sz="1225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21167" y="5007769"/>
            <a:ext cx="3577352" cy="2210872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3621167" y="7412950"/>
            <a:ext cx="1555313" cy="2430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914"/>
              </a:lnSpc>
              <a:buNone/>
            </a:pPr>
            <a:r>
              <a:rPr lang="en-US" sz="1531" dirty="0">
                <a:solidFill>
                  <a:srgbClr val="F2F2F3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Pneumática</a:t>
            </a:r>
            <a:endParaRPr lang="en-US" sz="1531" dirty="0"/>
          </a:p>
        </p:txBody>
      </p:sp>
      <p:sp>
        <p:nvSpPr>
          <p:cNvPr id="13" name="Text 8"/>
          <p:cNvSpPr/>
          <p:nvPr/>
        </p:nvSpPr>
        <p:spPr>
          <a:xfrm>
            <a:off x="3621167" y="7811453"/>
            <a:ext cx="3577352" cy="49744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1960"/>
              </a:lnSpc>
              <a:buNone/>
            </a:pPr>
            <a:r>
              <a:rPr lang="en-US" sz="1225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Laboratório para desenvolvimento de atividades com circuitos pneumáticos, sensores, válvulas e cilindros.</a:t>
            </a:r>
            <a:endParaRPr lang="en-US" sz="1225" dirty="0"/>
          </a:p>
        </p:txBody>
      </p:sp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31762" y="5007769"/>
            <a:ext cx="3577471" cy="2210991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7431762" y="7413069"/>
            <a:ext cx="1555313" cy="2430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914"/>
              </a:lnSpc>
              <a:buNone/>
            </a:pPr>
            <a:r>
              <a:rPr lang="en-US" sz="1531" dirty="0">
                <a:solidFill>
                  <a:srgbClr val="F2F2F3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Hidráulica</a:t>
            </a:r>
            <a:endParaRPr lang="en-US" sz="1531" dirty="0"/>
          </a:p>
        </p:txBody>
      </p:sp>
      <p:sp>
        <p:nvSpPr>
          <p:cNvPr id="16" name="Text 10"/>
          <p:cNvSpPr/>
          <p:nvPr/>
        </p:nvSpPr>
        <p:spPr>
          <a:xfrm>
            <a:off x="7431762" y="7811572"/>
            <a:ext cx="3577471" cy="49744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1960"/>
              </a:lnSpc>
              <a:buNone/>
            </a:pPr>
            <a:r>
              <a:rPr lang="en-US" sz="1225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Laboratório para desenvolvimento de atividades com circuitos hidráulicos, bombas, atuadores e valvulas.</a:t>
            </a:r>
            <a:endParaRPr lang="en-US" sz="1225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422</Words>
  <Application>Microsoft Office PowerPoint</Application>
  <PresentationFormat>Personalizar</PresentationFormat>
  <Paragraphs>54</Paragraphs>
  <Slides>6</Slides>
  <Notes>6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6</vt:i4>
      </vt:variant>
    </vt:vector>
  </HeadingPairs>
  <TitlesOfParts>
    <vt:vector size="11" baseType="lpstr">
      <vt:lpstr>Arial</vt:lpstr>
      <vt:lpstr>Calibri</vt:lpstr>
      <vt:lpstr>Poppins</vt:lpstr>
      <vt:lpstr>Roboto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Fatec</cp:lastModifiedBy>
  <cp:revision>3</cp:revision>
  <dcterms:created xsi:type="dcterms:W3CDTF">2023-08-14T23:12:36Z</dcterms:created>
  <dcterms:modified xsi:type="dcterms:W3CDTF">2023-09-28T23:03:10Z</dcterms:modified>
</cp:coreProperties>
</file>